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3"/>
  </p:notesMasterIdLst>
  <p:handoutMasterIdLst>
    <p:handoutMasterId r:id="rId14"/>
  </p:handoutMasterIdLst>
  <p:sldIdLst>
    <p:sldId id="256" r:id="rId3"/>
    <p:sldId id="263" r:id="rId4"/>
    <p:sldId id="266" r:id="rId5"/>
    <p:sldId id="265" r:id="rId6"/>
    <p:sldId id="272" r:id="rId7"/>
    <p:sldId id="269" r:id="rId8"/>
    <p:sldId id="268" r:id="rId9"/>
    <p:sldId id="274" r:id="rId10"/>
    <p:sldId id="267" r:id="rId11"/>
    <p:sldId id="27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C65"/>
    <a:srgbClr val="B40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720" autoAdjust="0"/>
  </p:normalViewPr>
  <p:slideViewPr>
    <p:cSldViewPr>
      <p:cViewPr varScale="1">
        <p:scale>
          <a:sx n="106" d="100"/>
          <a:sy n="106" d="100"/>
        </p:scale>
        <p:origin x="166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B2347B-F371-4B59-992D-BF136017EBD4}" type="datetimeFigureOut">
              <a:rPr lang="en-US" smtClean="0">
                <a:latin typeface="Arial"/>
              </a:rPr>
              <a:t>10/2/2019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6FD648-97E3-4403-839A-90BFB34F69E4}" type="slidenum">
              <a:rPr lang="en-US" smtClean="0">
                <a:latin typeface="Arial"/>
              </a:rPr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1065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0C935E72-9B82-4D21-A286-6E78ED3278A3}" type="datetimeFigureOut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0D7FC295-7663-40B8-9235-1490CABB68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72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Updated</a:t>
            </a:r>
            <a:r>
              <a:rPr lang="en-US" baseline="0" dirty="0" smtClean="0"/>
              <a:t> 8-18-15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4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6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5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67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419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79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07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94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91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363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330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6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82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608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826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138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077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5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1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/>
              </a:defRPr>
            </a:lvl1pPr>
            <a:lvl2pPr>
              <a:defRPr sz="2400">
                <a:latin typeface="Arial"/>
              </a:defRPr>
            </a:lvl2pPr>
            <a:lvl3pPr>
              <a:defRPr sz="2000">
                <a:latin typeface="Arial"/>
              </a:defRPr>
            </a:lvl3pPr>
            <a:lvl4pPr>
              <a:defRPr sz="1800">
                <a:latin typeface="Arial"/>
              </a:defRPr>
            </a:lvl4pPr>
            <a:lvl5pPr>
              <a:defRPr sz="18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/>
              </a:defRPr>
            </a:lvl1pPr>
            <a:lvl2pPr>
              <a:defRPr sz="2400">
                <a:latin typeface="Arial"/>
              </a:defRPr>
            </a:lvl2pPr>
            <a:lvl3pPr>
              <a:defRPr sz="2000">
                <a:latin typeface="Arial"/>
              </a:defRPr>
            </a:lvl3pPr>
            <a:lvl4pPr>
              <a:defRPr sz="1800">
                <a:latin typeface="Arial"/>
              </a:defRPr>
            </a:lvl4pPr>
            <a:lvl5pPr>
              <a:defRPr sz="18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2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6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45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87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04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/>
              </a:defRPr>
            </a:lvl1pPr>
            <a:lvl2pPr>
              <a:defRPr sz="2800">
                <a:latin typeface="Arial"/>
              </a:defRPr>
            </a:lvl2pPr>
            <a:lvl3pPr>
              <a:defRPr sz="2400">
                <a:latin typeface="Arial"/>
              </a:defRPr>
            </a:lvl3pPr>
            <a:lvl4pPr>
              <a:defRPr sz="2000">
                <a:latin typeface="Arial"/>
              </a:defRPr>
            </a:lvl4pPr>
            <a:lvl5pPr>
              <a:defRPr sz="2000">
                <a:latin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7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PP_WhiteBase_SloGo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73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66BB7-ECEE-D347-9903-ED8786F5B89E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7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_WhiteCoverX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14400" y="1905000"/>
            <a:ext cx="7315200" cy="6096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</a:t>
            </a:r>
            <a:endParaRPr lang="en-US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47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EYES</a:t>
            </a:r>
            <a:br>
              <a:rPr lang="en-US" dirty="0" smtClean="0"/>
            </a:br>
            <a:r>
              <a:rPr lang="en-US" dirty="0" smtClean="0"/>
              <a:t>Past &amp; Upcoming Analysis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983163"/>
          </a:xfrm>
        </p:spPr>
        <p:txBody>
          <a:bodyPr/>
          <a:lstStyle/>
          <a:p>
            <a:r>
              <a:rPr lang="en-US" i="1" dirty="0" smtClean="0"/>
              <a:t>Past analysis:</a:t>
            </a:r>
          </a:p>
          <a:p>
            <a:pPr lvl="1"/>
            <a:r>
              <a:rPr lang="en-US" i="1" dirty="0" smtClean="0"/>
              <a:t>Two-year </a:t>
            </a:r>
            <a:r>
              <a:rPr lang="en-US" i="1" dirty="0" smtClean="0"/>
              <a:t>span for trends</a:t>
            </a:r>
          </a:p>
          <a:p>
            <a:pPr lvl="1"/>
            <a:r>
              <a:rPr lang="en-US" i="1" dirty="0" smtClean="0"/>
              <a:t>Retention based</a:t>
            </a:r>
          </a:p>
          <a:p>
            <a:r>
              <a:rPr lang="en-US" i="1" dirty="0" smtClean="0"/>
              <a:t>The most recent analysis: 2018-19:</a:t>
            </a:r>
          </a:p>
          <a:p>
            <a:pPr lvl="1"/>
            <a:r>
              <a:rPr lang="en-US" i="1" dirty="0" smtClean="0"/>
              <a:t>Pre/Post focus (smaller pool of respondents)</a:t>
            </a:r>
          </a:p>
          <a:p>
            <a:pPr lvl="1"/>
            <a:r>
              <a:rPr lang="en-US" i="1" dirty="0" smtClean="0"/>
              <a:t>Formatted for user-level analysis</a:t>
            </a:r>
          </a:p>
          <a:p>
            <a:r>
              <a:rPr lang="en-US" i="1" dirty="0" smtClean="0"/>
              <a:t>Upcoming analysis:</a:t>
            </a:r>
          </a:p>
          <a:p>
            <a:pPr lvl="1"/>
            <a:r>
              <a:rPr lang="en-US" i="1" dirty="0" smtClean="0"/>
              <a:t>Retention based with DEI focus</a:t>
            </a:r>
          </a:p>
        </p:txBody>
      </p:sp>
    </p:spTree>
    <p:extLst>
      <p:ext uri="{BB962C8B-B14F-4D97-AF65-F5344CB8AC3E}">
        <p14:creationId xmlns:p14="http://schemas.microsoft.com/office/powerpoint/2010/main" val="40049102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990600"/>
            <a:ext cx="7620000" cy="6096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Real College Survey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8700" y="2347425"/>
            <a:ext cx="7620000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Purpose: To gather information on students’ </a:t>
            </a:r>
          </a:p>
          <a:p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 and housing insecurities</a:t>
            </a:r>
          </a:p>
          <a:p>
            <a:endParaRPr lang="en-US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Conducted by: The HOPE Center for College, Community, and Justice, at Temple University 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4287926"/>
            <a:ext cx="7696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Dates: October 1</a:t>
            </a:r>
            <a:r>
              <a:rPr lang="en-US" sz="2400" b="1" baseline="30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-31</a:t>
            </a:r>
            <a:r>
              <a:rPr lang="en-US" sz="2400" b="1" baseline="30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buFont typeface="Arial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04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685800"/>
            <a:ext cx="7620000" cy="6096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Early Year 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Engagement Survey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(EYES)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944548"/>
            <a:ext cx="7620000" cy="15696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Purpose: To gather information on students’ experiences</a:t>
            </a:r>
            <a:r>
              <a:rPr kumimoji="0" lang="en-US" sz="2400" b="1" i="1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across the college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Conducted by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r>
              <a:rPr kumimoji="0" lang="en-US" sz="2400" b="1" i="1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The Institutional Research Office at CCC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4572000"/>
            <a:ext cx="7696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Dates: November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4</a:t>
            </a:r>
            <a:r>
              <a:rPr kumimoji="0" lang="en-US" sz="24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–20</a:t>
            </a:r>
            <a:r>
              <a:rPr kumimoji="0" lang="en-US" sz="24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14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Early Year Engagement Survey</a:t>
            </a:r>
            <a:br>
              <a:rPr lang="en-US" dirty="0" smtClean="0"/>
            </a:br>
            <a:r>
              <a:rPr lang="en-US" dirty="0" smtClean="0"/>
              <a:t>(EYES)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2514600"/>
            <a:ext cx="8229600" cy="40687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2018-19 Results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>
                <a:solidFill>
                  <a:srgbClr val="212C65"/>
                </a:solidFill>
              </a:rPr>
              <a:t>What percentage of students felt as if they belonged at CCC?</a:t>
            </a:r>
            <a:endParaRPr lang="en-US" i="1" dirty="0">
              <a:solidFill>
                <a:srgbClr val="212C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1172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EYES Results</a:t>
            </a:r>
            <a:br>
              <a:rPr lang="en-US" dirty="0" smtClean="0"/>
            </a:br>
            <a:r>
              <a:rPr lang="en-US" sz="4000" dirty="0" smtClean="0"/>
              <a:t>Belonging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8229600" cy="4525963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en-US" dirty="0" smtClean="0">
                <a:solidFill>
                  <a:srgbClr val="212C65"/>
                </a:solidFill>
              </a:rPr>
              <a:t>100%</a:t>
            </a:r>
          </a:p>
          <a:p>
            <a:pPr marL="514350" indent="-514350">
              <a:buAutoNum type="alphaLcParenR"/>
            </a:pPr>
            <a:r>
              <a:rPr lang="en-US" dirty="0" smtClean="0">
                <a:solidFill>
                  <a:srgbClr val="212C65"/>
                </a:solidFill>
              </a:rPr>
              <a:t>75%</a:t>
            </a:r>
          </a:p>
          <a:p>
            <a:pPr marL="514350" indent="-514350">
              <a:buAutoNum type="alphaLcParenR"/>
            </a:pPr>
            <a:r>
              <a:rPr lang="en-US" dirty="0" smtClean="0">
                <a:solidFill>
                  <a:srgbClr val="212C65"/>
                </a:solidFill>
              </a:rPr>
              <a:t>50%</a:t>
            </a:r>
          </a:p>
          <a:p>
            <a:pPr marL="514350" indent="-514350">
              <a:buAutoNum type="alphaLcParenR"/>
            </a:pPr>
            <a:r>
              <a:rPr lang="en-US" dirty="0" smtClean="0">
                <a:solidFill>
                  <a:srgbClr val="212C65"/>
                </a:solidFill>
              </a:rPr>
              <a:t>25%</a:t>
            </a:r>
          </a:p>
          <a:p>
            <a:pPr marL="514350" indent="-514350"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0471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EYES Results</a:t>
            </a:r>
            <a:br>
              <a:rPr lang="en-US" dirty="0" smtClean="0"/>
            </a:br>
            <a:r>
              <a:rPr lang="en-US" sz="4000" dirty="0" smtClean="0"/>
              <a:t>Belonging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212C65"/>
                </a:solidFill>
              </a:rPr>
              <a:t>72.5% </a:t>
            </a:r>
            <a:r>
              <a:rPr lang="en-US" i="1" dirty="0" smtClean="0">
                <a:solidFill>
                  <a:srgbClr val="212C65"/>
                </a:solidFill>
              </a:rPr>
              <a:t>Agreed</a:t>
            </a:r>
            <a:r>
              <a:rPr lang="en-US" dirty="0" smtClean="0">
                <a:solidFill>
                  <a:srgbClr val="212C65"/>
                </a:solidFill>
              </a:rPr>
              <a:t> or </a:t>
            </a:r>
            <a:r>
              <a:rPr lang="en-US" i="1" dirty="0" smtClean="0">
                <a:solidFill>
                  <a:srgbClr val="212C65"/>
                </a:solidFill>
              </a:rPr>
              <a:t>Strongly Agreed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rgbClr val="212C65"/>
                </a:solidFill>
              </a:rPr>
              <a:t>(fall)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rgbClr val="212C65"/>
                </a:solidFill>
              </a:rPr>
              <a:t>74.5% Agreed or Strongly Agreed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rgbClr val="212C65"/>
                </a:solidFill>
              </a:rPr>
              <a:t>(spring)</a:t>
            </a:r>
            <a:endParaRPr lang="en-US" dirty="0">
              <a:solidFill>
                <a:srgbClr val="212C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3769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Early Year Engagement Survey</a:t>
            </a:r>
            <a:br>
              <a:rPr lang="en-US" dirty="0" smtClean="0"/>
            </a:br>
            <a:r>
              <a:rPr lang="en-US" dirty="0" smtClean="0"/>
              <a:t>(EYES)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2514600"/>
            <a:ext cx="8229600" cy="40687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2018-19 Results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>
                <a:solidFill>
                  <a:srgbClr val="212C65"/>
                </a:solidFill>
              </a:rPr>
              <a:t>What percentage of students felt as if they had </a:t>
            </a:r>
            <a:r>
              <a:rPr lang="en-US" i="1" dirty="0">
                <a:solidFill>
                  <a:srgbClr val="212C65"/>
                </a:solidFill>
              </a:rPr>
              <a:t>a person or place at the college </a:t>
            </a:r>
            <a:endParaRPr lang="en-US" i="1" dirty="0" smtClean="0">
              <a:solidFill>
                <a:srgbClr val="212C65"/>
              </a:solidFill>
            </a:endParaRPr>
          </a:p>
          <a:p>
            <a:pPr marL="0" indent="0" algn="ctr">
              <a:buNone/>
            </a:pPr>
            <a:r>
              <a:rPr lang="en-US" i="1" dirty="0" smtClean="0">
                <a:solidFill>
                  <a:srgbClr val="212C65"/>
                </a:solidFill>
              </a:rPr>
              <a:t>they felt </a:t>
            </a:r>
            <a:r>
              <a:rPr lang="en-US" i="1" dirty="0">
                <a:solidFill>
                  <a:srgbClr val="212C65"/>
                </a:solidFill>
              </a:rPr>
              <a:t>comfortable going to </a:t>
            </a:r>
            <a:endParaRPr lang="en-US" i="1" dirty="0" smtClean="0">
              <a:solidFill>
                <a:srgbClr val="212C65"/>
              </a:solidFill>
            </a:endParaRPr>
          </a:p>
          <a:p>
            <a:pPr marL="0" indent="0" algn="ctr">
              <a:buNone/>
            </a:pPr>
            <a:r>
              <a:rPr lang="en-US" i="1" dirty="0" smtClean="0">
                <a:solidFill>
                  <a:srgbClr val="212C65"/>
                </a:solidFill>
              </a:rPr>
              <a:t>with questions </a:t>
            </a:r>
            <a:r>
              <a:rPr lang="en-US" i="1" dirty="0">
                <a:solidFill>
                  <a:srgbClr val="212C65"/>
                </a:solidFill>
              </a:rPr>
              <a:t>or </a:t>
            </a:r>
            <a:r>
              <a:rPr lang="en-US" i="1" dirty="0" smtClean="0">
                <a:solidFill>
                  <a:srgbClr val="212C65"/>
                </a:solidFill>
              </a:rPr>
              <a:t>problems?</a:t>
            </a:r>
            <a:endParaRPr lang="en-US" i="1" dirty="0">
              <a:solidFill>
                <a:srgbClr val="212C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4596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EYES Results</a:t>
            </a:r>
            <a:br>
              <a:rPr lang="en-US" dirty="0" smtClean="0"/>
            </a:br>
            <a:r>
              <a:rPr lang="en-US" sz="4000" dirty="0" smtClean="0"/>
              <a:t>Person or Place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8229600" cy="4525963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en-US" dirty="0" smtClean="0">
                <a:solidFill>
                  <a:srgbClr val="212C65"/>
                </a:solidFill>
              </a:rPr>
              <a:t>89%</a:t>
            </a:r>
          </a:p>
          <a:p>
            <a:pPr marL="514350" indent="-514350">
              <a:buAutoNum type="alphaLcParenR"/>
            </a:pPr>
            <a:r>
              <a:rPr lang="en-US" dirty="0" smtClean="0">
                <a:solidFill>
                  <a:srgbClr val="212C65"/>
                </a:solidFill>
              </a:rPr>
              <a:t>72%</a:t>
            </a:r>
          </a:p>
          <a:p>
            <a:pPr marL="514350" indent="-514350">
              <a:buAutoNum type="alphaLcParenR"/>
            </a:pPr>
            <a:r>
              <a:rPr lang="en-US" dirty="0" smtClean="0">
                <a:solidFill>
                  <a:srgbClr val="212C65"/>
                </a:solidFill>
              </a:rPr>
              <a:t>67%</a:t>
            </a:r>
          </a:p>
          <a:p>
            <a:pPr marL="514350" indent="-514350">
              <a:buAutoNum type="alphaLcParenR"/>
            </a:pPr>
            <a:r>
              <a:rPr lang="en-US" dirty="0" smtClean="0">
                <a:solidFill>
                  <a:srgbClr val="212C65"/>
                </a:solidFill>
              </a:rPr>
              <a:t>53%</a:t>
            </a:r>
          </a:p>
          <a:p>
            <a:pPr marL="514350" indent="-514350"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671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EYES Results</a:t>
            </a:r>
            <a:br>
              <a:rPr lang="en-US" dirty="0" smtClean="0"/>
            </a:br>
            <a:r>
              <a:rPr lang="en-US" sz="4000" dirty="0" smtClean="0"/>
              <a:t>Person or Place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212C65"/>
                </a:solidFill>
              </a:rPr>
              <a:t>67.0% </a:t>
            </a:r>
            <a:r>
              <a:rPr lang="en-US" i="1" dirty="0" smtClean="0">
                <a:solidFill>
                  <a:srgbClr val="212C65"/>
                </a:solidFill>
              </a:rPr>
              <a:t>Agreed</a:t>
            </a:r>
            <a:r>
              <a:rPr lang="en-US" dirty="0" smtClean="0">
                <a:solidFill>
                  <a:srgbClr val="212C65"/>
                </a:solidFill>
              </a:rPr>
              <a:t> or </a:t>
            </a:r>
            <a:r>
              <a:rPr lang="en-US" i="1" dirty="0" smtClean="0">
                <a:solidFill>
                  <a:srgbClr val="212C65"/>
                </a:solidFill>
              </a:rPr>
              <a:t>Strongly Agreed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rgbClr val="212C65"/>
                </a:solidFill>
              </a:rPr>
              <a:t>(fall &amp; spring)</a:t>
            </a:r>
          </a:p>
        </p:txBody>
      </p:sp>
    </p:spTree>
    <p:extLst>
      <p:ext uri="{BB962C8B-B14F-4D97-AF65-F5344CB8AC3E}">
        <p14:creationId xmlns:p14="http://schemas.microsoft.com/office/powerpoint/2010/main" val="28795988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211</Words>
  <Application>Microsoft Office PowerPoint</Application>
  <PresentationFormat>On-screen Show (4:3)</PresentationFormat>
  <Paragraphs>51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Custom Design</vt:lpstr>
      <vt:lpstr>Surveys</vt:lpstr>
      <vt:lpstr>Real College Survey</vt:lpstr>
      <vt:lpstr>Early Year  Engagement Survey (EYES)</vt:lpstr>
      <vt:lpstr>Early Year Engagement Survey (EYES)</vt:lpstr>
      <vt:lpstr>EYES Results Belonging</vt:lpstr>
      <vt:lpstr>EYES Results Belonging</vt:lpstr>
      <vt:lpstr>Early Year Engagement Survey (EYES)</vt:lpstr>
      <vt:lpstr>EYES Results Person or Place</vt:lpstr>
      <vt:lpstr>EYES Results Person or Place</vt:lpstr>
      <vt:lpstr>EYES Past &amp; Upcoming Analysis</vt:lpstr>
    </vt:vector>
  </TitlesOfParts>
  <Company>Clackamas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Lauren McGuire</cp:lastModifiedBy>
  <cp:revision>103</cp:revision>
  <cp:lastPrinted>2015-07-23T19:36:20Z</cp:lastPrinted>
  <dcterms:created xsi:type="dcterms:W3CDTF">2015-07-20T21:46:48Z</dcterms:created>
  <dcterms:modified xsi:type="dcterms:W3CDTF">2019-10-02T22:43:58Z</dcterms:modified>
</cp:coreProperties>
</file>